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hyperlink" Target="https://www.kickstarter.com/projects/umsystems/uvmask-inactivate-9999-of-all-pathogens-and-air-pollutants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Relationship Id="rId3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25.png"/><Relationship Id="rId5" Type="http://schemas.openxmlformats.org/officeDocument/2006/relationships/image" Target="../media/image7.tif"/><Relationship Id="rId6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4.tif"/><Relationship Id="rId4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9429" y="7250976"/>
            <a:ext cx="12270159" cy="687128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Наша УФ-Маска"/>
          <p:cNvSpPr txBox="1"/>
          <p:nvPr>
            <p:ph type="title"/>
          </p:nvPr>
        </p:nvSpPr>
        <p:spPr>
          <a:xfrm>
            <a:off x="6481262" y="7472046"/>
            <a:ext cx="23114001" cy="2006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7E7F2"/>
                </a:solidFill>
              </a:defRPr>
            </a:lvl1pPr>
          </a:lstStyle>
          <a:p>
            <a:pPr/>
            <a:r>
              <a:t>Наша УФ-Маска</a:t>
            </a:r>
          </a:p>
        </p:txBody>
      </p:sp>
      <p:sp>
        <p:nvSpPr>
          <p:cNvPr id="121" name="И.А.Юхновский А.Г.Мелузов"/>
          <p:cNvSpPr txBox="1"/>
          <p:nvPr>
            <p:ph type="body" sz="quarter" idx="1"/>
          </p:nvPr>
        </p:nvSpPr>
        <p:spPr>
          <a:xfrm>
            <a:off x="10648746" y="9298622"/>
            <a:ext cx="7682031" cy="1587501"/>
          </a:xfrm>
          <a:prstGeom prst="rect">
            <a:avLst/>
          </a:prstGeom>
        </p:spPr>
        <p:txBody>
          <a:bodyPr/>
          <a:lstStyle>
            <a:lvl1pPr defTabSz="759459">
              <a:defRPr sz="4968">
                <a:solidFill>
                  <a:srgbClr val="C7E7F2"/>
                </a:solidFill>
              </a:defRPr>
            </a:lvl1pPr>
          </a:lstStyle>
          <a:p>
            <a:pPr/>
            <a:r>
              <a:t>И.А.Юхновский А.Г.Мелузов</a:t>
            </a:r>
          </a:p>
        </p:txBody>
      </p:sp>
      <p:pic>
        <p:nvPicPr>
          <p:cNvPr id="12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098" y="256410"/>
            <a:ext cx="11272641" cy="6841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03183" y="241280"/>
            <a:ext cx="12270158" cy="687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281" y="7238069"/>
            <a:ext cx="11272641" cy="6312679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Нижний Новгород - 2020"/>
          <p:cNvSpPr txBox="1"/>
          <p:nvPr/>
        </p:nvSpPr>
        <p:spPr>
          <a:xfrm>
            <a:off x="15646725" y="12916427"/>
            <a:ext cx="478307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7E7F2"/>
                </a:solidFill>
              </a:defRPr>
            </a:lvl1pPr>
          </a:lstStyle>
          <a:p>
            <a:pPr/>
            <a:r>
              <a:t>Нижний Новгород - 2020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8781" y="1542963"/>
            <a:ext cx="12360361" cy="510431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Конкуренты:"/>
          <p:cNvSpPr txBox="1"/>
          <p:nvPr/>
        </p:nvSpPr>
        <p:spPr>
          <a:xfrm>
            <a:off x="643722" y="377782"/>
            <a:ext cx="253555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Конкуренты:</a:t>
            </a:r>
          </a:p>
        </p:txBody>
      </p:sp>
      <p:sp>
        <p:nvSpPr>
          <p:cNvPr id="209" name="https://www.kickstarter.com/projects/umsystems/uvmask-inactivate-9999-of-all-pathogens-and-air-pollutants"/>
          <p:cNvSpPr txBox="1"/>
          <p:nvPr/>
        </p:nvSpPr>
        <p:spPr>
          <a:xfrm>
            <a:off x="1318027" y="960372"/>
            <a:ext cx="2016328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https://www.kickstarter.com/projects/umsystems/uvmask-inactivate-9999-of-all-pathogens-and-air-pollutants</a:t>
            </a:r>
          </a:p>
        </p:txBody>
      </p:sp>
      <p:sp>
        <p:nvSpPr>
          <p:cNvPr id="210" name="$89"/>
          <p:cNvSpPr txBox="1"/>
          <p:nvPr/>
        </p:nvSpPr>
        <p:spPr>
          <a:xfrm>
            <a:off x="9564891" y="1364795"/>
            <a:ext cx="4838244" cy="346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300">
                <a:solidFill>
                  <a:srgbClr val="EF8DB9"/>
                </a:solidFill>
              </a:defRPr>
            </a:lvl1pPr>
          </a:lstStyle>
          <a:p>
            <a:pPr/>
            <a:r>
              <a:t>$89</a:t>
            </a:r>
          </a:p>
        </p:txBody>
      </p:sp>
      <p:pic>
        <p:nvPicPr>
          <p:cNvPr id="211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30623" y="7841998"/>
            <a:ext cx="6148666" cy="4108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4601" y="1830304"/>
            <a:ext cx="8458201" cy="956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58217" y="4810386"/>
            <a:ext cx="7251592" cy="409522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У нас даже с доставкой и НДС будет дешевле…"/>
          <p:cNvSpPr txBox="1"/>
          <p:nvPr/>
        </p:nvSpPr>
        <p:spPr>
          <a:xfrm>
            <a:off x="1617892" y="8556452"/>
            <a:ext cx="21515783" cy="4962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solidFill>
                  <a:srgbClr val="EF8DB9"/>
                </a:solidFill>
              </a:defRPr>
            </a:pPr>
            <a:r>
              <a:t>У нас даже с доставкой и НДС будет дешевле </a:t>
            </a:r>
          </a:p>
          <a:p>
            <a:pPr>
              <a:defRPr sz="7000">
                <a:solidFill>
                  <a:srgbClr val="EF8DB9"/>
                </a:solidFill>
              </a:defRPr>
            </a:pPr>
            <a:r>
              <a:t>~1000руб или </a:t>
            </a:r>
            <a:r>
              <a:rPr sz="15600">
                <a:solidFill>
                  <a:srgbClr val="EF3159"/>
                </a:solidFill>
              </a:rPr>
              <a:t>$14</a:t>
            </a:r>
            <a:r>
              <a:t> </a:t>
            </a:r>
          </a:p>
          <a:p>
            <a:pPr algn="l">
              <a:defRPr sz="4400">
                <a:solidFill>
                  <a:srgbClr val="8FB380"/>
                </a:solidFill>
              </a:defRPr>
            </a:pPr>
            <a:r>
              <a:t>Что дальше? Искать лазейки в патенте или воспользоваться политикой импортозамещения и никому ничего не платить? Или это </a:t>
            </a:r>
            <a:r>
              <a:rPr>
                <a:solidFill>
                  <a:srgbClr val="EE3159"/>
                </a:solidFill>
              </a:rPr>
              <a:t>разные продукты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3549" y="2763390"/>
            <a:ext cx="13296901" cy="957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Конструкция у конкурентов"/>
          <p:cNvSpPr txBox="1"/>
          <p:nvPr/>
        </p:nvSpPr>
        <p:spPr>
          <a:xfrm>
            <a:off x="2241910" y="-9723"/>
            <a:ext cx="19559932" cy="178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A203F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Конструкция у конкурентов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Опасный конкурент"/>
          <p:cNvSpPr txBox="1"/>
          <p:nvPr/>
        </p:nvSpPr>
        <p:spPr>
          <a:xfrm>
            <a:off x="5147310" y="41552"/>
            <a:ext cx="14089381" cy="178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EE3159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Опасный конкурент</a:t>
            </a:r>
          </a:p>
        </p:txBody>
      </p:sp>
      <p:pic>
        <p:nvPicPr>
          <p:cNvPr id="22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9820" y="2028490"/>
            <a:ext cx="11272641" cy="631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48180" y="6750906"/>
            <a:ext cx="10140388" cy="503683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не рассматриваем"/>
          <p:cNvSpPr txBox="1"/>
          <p:nvPr/>
        </p:nvSpPr>
        <p:spPr>
          <a:xfrm>
            <a:off x="3891605" y="10004609"/>
            <a:ext cx="364617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не рассматриваем</a:t>
            </a:r>
          </a:p>
        </p:txBody>
      </p:sp>
      <p:sp>
        <p:nvSpPr>
          <p:cNvPr id="223" name="опасность для пользователя…"/>
          <p:cNvSpPr txBox="1"/>
          <p:nvPr/>
        </p:nvSpPr>
        <p:spPr>
          <a:xfrm>
            <a:off x="14621978" y="3371582"/>
            <a:ext cx="5717668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опасность для пользователя </a:t>
            </a:r>
          </a:p>
          <a:p>
            <a:pPr/>
            <a:r>
              <a:t>и окружающих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ару слов в защиту оригинальности"/>
          <p:cNvSpPr txBox="1"/>
          <p:nvPr/>
        </p:nvSpPr>
        <p:spPr>
          <a:xfrm>
            <a:off x="6940467" y="283290"/>
            <a:ext cx="11929263" cy="90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400">
                <a:solidFill>
                  <a:srgbClr val="A203F2"/>
                </a:solidFill>
              </a:defRPr>
            </a:lvl1pPr>
          </a:lstStyle>
          <a:p>
            <a:pPr/>
            <a:r>
              <a:t>Пару слов в защиту оригинальности</a:t>
            </a:r>
          </a:p>
        </p:txBody>
      </p:sp>
      <p:sp>
        <p:nvSpPr>
          <p:cNvPr id="226" name="Мы пришли к идее УФ маски через резонансные частоты - разрушение оболочки, диаметром L"/>
          <p:cNvSpPr txBox="1"/>
          <p:nvPr/>
        </p:nvSpPr>
        <p:spPr>
          <a:xfrm>
            <a:off x="1079551" y="2061486"/>
            <a:ext cx="1838248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Мы пришли к идее УФ маски через резонансные частоты - разрушение оболочки, диаметром L</a:t>
            </a:r>
          </a:p>
        </p:txBody>
      </p:sp>
      <p:pic>
        <p:nvPicPr>
          <p:cNvPr id="22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703" y="2789914"/>
            <a:ext cx="4470401" cy="294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8703" y="3653514"/>
            <a:ext cx="6934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50446" y="2955772"/>
            <a:ext cx="2929507" cy="342048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, тогда резонансные частоты…"/>
          <p:cNvSpPr txBox="1"/>
          <p:nvPr/>
        </p:nvSpPr>
        <p:spPr>
          <a:xfrm>
            <a:off x="14482371" y="4002698"/>
            <a:ext cx="5679949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, тогда резонансные частоты</a:t>
            </a:r>
          </a:p>
          <a:p>
            <a:pPr/>
            <a:r>
              <a:t>для коронавируса</a:t>
            </a:r>
          </a:p>
        </p:txBody>
      </p:sp>
      <p:sp>
        <p:nvSpPr>
          <p:cNvPr id="231" name="пересчитываем в длину волны и видим, что это ультрафиолет:"/>
          <p:cNvSpPr txBox="1"/>
          <p:nvPr/>
        </p:nvSpPr>
        <p:spPr>
          <a:xfrm>
            <a:off x="1218209" y="5904294"/>
            <a:ext cx="121192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пересчитываем в длину волны и видим, что это ультрафиолет:</a:t>
            </a:r>
          </a:p>
        </p:txBody>
      </p:sp>
      <p:pic>
        <p:nvPicPr>
          <p:cNvPr id="232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5621" y="6632722"/>
            <a:ext cx="9256957" cy="3589114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продолжает смущать энергия кванта и ищем способы снижения энергии…"/>
          <p:cNvSpPr txBox="1"/>
          <p:nvPr/>
        </p:nvSpPr>
        <p:spPr>
          <a:xfrm>
            <a:off x="1277634" y="10530622"/>
            <a:ext cx="17058514" cy="24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продолжает смущать энергия кванта и ищем способы снижения энергии</a:t>
            </a:r>
          </a:p>
          <a:p>
            <a:pPr algn="l"/>
            <a:r>
              <a:t>читаем про состав вируса и приходим к денатурированию белков длиной волны 220нм</a:t>
            </a:r>
          </a:p>
          <a:p>
            <a:pPr algn="l"/>
            <a:r>
              <a:t>выясняется, что по спектру можно контролировать событие денатурации</a:t>
            </a:r>
          </a:p>
          <a:p>
            <a:pPr algn="l"/>
            <a:r>
              <a:t>можно на этом факте сделать обратную связь и варьировать мощность</a:t>
            </a:r>
          </a:p>
          <a:p>
            <a:pPr algn="l"/>
            <a:r>
              <a:t>дальнейшие поиски нас приводят к обычному кварцеванию, применяемому в больницах</a:t>
            </a:r>
          </a:p>
        </p:txBody>
      </p:sp>
      <p:pic>
        <p:nvPicPr>
          <p:cNvPr id="234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07636" y="9184390"/>
            <a:ext cx="4634286" cy="4102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964" y="1921383"/>
            <a:ext cx="12204477" cy="4176567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Частоты"/>
          <p:cNvSpPr txBox="1"/>
          <p:nvPr/>
        </p:nvSpPr>
        <p:spPr>
          <a:xfrm>
            <a:off x="1911499" y="1198041"/>
            <a:ext cx="173520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12700" algn="l">
              <a:defRPr>
                <a:solidFill>
                  <a:srgbClr val="424348"/>
                </a:solidFill>
              </a:defRPr>
            </a:lvl1pPr>
          </a:lstStyle>
          <a:p>
            <a:pPr/>
            <a:r>
              <a:t>Частоты</a:t>
            </a:r>
          </a:p>
        </p:txBody>
      </p:sp>
      <p:sp>
        <p:nvSpPr>
          <p:cNvPr id="238" name="Поскольку мы не производим УФ диоды, то наши длины волн рядом - 265nm"/>
          <p:cNvSpPr txBox="1"/>
          <p:nvPr/>
        </p:nvSpPr>
        <p:spPr>
          <a:xfrm>
            <a:off x="1877475" y="6125265"/>
            <a:ext cx="12269954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600"/>
            </a:lvl1pPr>
          </a:lstStyle>
          <a:p>
            <a:pPr/>
            <a:r>
              <a:t>Поскольку мы не производим УФ диоды, то наши длины волн рядом - 265nm </a:t>
            </a:r>
          </a:p>
        </p:txBody>
      </p:sp>
      <p:sp>
        <p:nvSpPr>
          <p:cNvPr id="239" name="Эффективность зависит от энергии квантов, поэтому мы можем заменить УФ диоды…"/>
          <p:cNvSpPr txBox="1"/>
          <p:nvPr/>
        </p:nvSpPr>
        <p:spPr>
          <a:xfrm>
            <a:off x="1845556" y="7135631"/>
            <a:ext cx="14750402" cy="3343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b="0" sz="2600"/>
            </a:pPr>
            <a:r>
              <a:t>Эффективность зависит от энергии квантов, поэтому мы можем заменить УФ диоды</a:t>
            </a:r>
          </a:p>
          <a:p>
            <a:pPr algn="just">
              <a:defRPr b="0" sz="2600"/>
            </a:pPr>
            <a:r>
              <a:t>УФ лазером, разместить его на поясе, а световой поток доставлять в маску - световодами</a:t>
            </a:r>
          </a:p>
          <a:p>
            <a:pPr algn="just">
              <a:defRPr b="0" sz="2600"/>
            </a:pPr>
            <a:r>
              <a:t>оптической связи, причем рассеяние осуществить механическим повреждением концов световодов.</a:t>
            </a:r>
          </a:p>
          <a:p>
            <a:pPr algn="just">
              <a:defRPr b="0" sz="2600"/>
            </a:pPr>
            <a:r>
              <a:t>При достаточно высоких энергиях квантов мы можем организовать прямоток - то есть отсутствие маски, как барьера для уменьшения скорости потока и преграды для капель.</a:t>
            </a:r>
          </a:p>
          <a:p>
            <a:pPr algn="just">
              <a:defRPr b="0" sz="2600"/>
            </a:pPr>
            <a:r>
              <a:t>Мы можем значительно увеличить количество светодиодов, путем подключения power bank на 10 000 mah</a:t>
            </a:r>
          </a:p>
        </p:txBody>
      </p:sp>
      <p:sp>
        <p:nvSpPr>
          <p:cNvPr id="240" name="Энергооснащенность"/>
          <p:cNvSpPr txBox="1"/>
          <p:nvPr/>
        </p:nvSpPr>
        <p:spPr>
          <a:xfrm>
            <a:off x="1857500" y="6651336"/>
            <a:ext cx="421424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Энергооснащенность</a:t>
            </a:r>
          </a:p>
        </p:txBody>
      </p:sp>
      <p:sp>
        <p:nvSpPr>
          <p:cNvPr id="241" name="Технологичность"/>
          <p:cNvSpPr txBox="1"/>
          <p:nvPr/>
        </p:nvSpPr>
        <p:spPr>
          <a:xfrm>
            <a:off x="1850842" y="10434965"/>
            <a:ext cx="338747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Технологичность</a:t>
            </a:r>
          </a:p>
        </p:txBody>
      </p:sp>
      <p:sp>
        <p:nvSpPr>
          <p:cNvPr id="242" name="Нашу маску можно собрать в домашних условиях"/>
          <p:cNvSpPr txBox="1"/>
          <p:nvPr/>
        </p:nvSpPr>
        <p:spPr>
          <a:xfrm>
            <a:off x="1915033" y="10990796"/>
            <a:ext cx="7923201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600"/>
            </a:lvl1pPr>
          </a:lstStyle>
          <a:p>
            <a:pPr/>
            <a:r>
              <a:t>Нашу маску можно собрать в домашних условиях</a:t>
            </a:r>
          </a:p>
        </p:txBody>
      </p:sp>
      <p:sp>
        <p:nvSpPr>
          <p:cNvPr id="243" name="Конкурентные преимущества"/>
          <p:cNvSpPr txBox="1"/>
          <p:nvPr/>
        </p:nvSpPr>
        <p:spPr>
          <a:xfrm>
            <a:off x="7292278" y="397527"/>
            <a:ext cx="9315629" cy="84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solidFill>
                  <a:srgbClr val="A203F2"/>
                </a:solidFill>
              </a:defRPr>
            </a:lvl1pPr>
          </a:lstStyle>
          <a:p>
            <a:pPr/>
            <a:r>
              <a:t>Конкурентные преимущества</a:t>
            </a:r>
          </a:p>
        </p:txBody>
      </p:sp>
      <p:pic>
        <p:nvPicPr>
          <p:cNvPr id="24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03107" y="3616879"/>
            <a:ext cx="6426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Линия"/>
          <p:cNvSpPr/>
          <p:nvPr/>
        </p:nvSpPr>
        <p:spPr>
          <a:xfrm>
            <a:off x="19859268" y="5458627"/>
            <a:ext cx="1196321" cy="1"/>
          </a:xfrm>
          <a:prstGeom prst="line">
            <a:avLst/>
          </a:prstGeom>
          <a:ln w="101600">
            <a:solidFill>
              <a:srgbClr val="7A01FF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6" name="Линия"/>
          <p:cNvSpPr/>
          <p:nvPr/>
        </p:nvSpPr>
        <p:spPr>
          <a:xfrm flipV="1">
            <a:off x="19876480" y="5401190"/>
            <a:ext cx="1" cy="771153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7" name="Линия"/>
          <p:cNvSpPr/>
          <p:nvPr/>
        </p:nvSpPr>
        <p:spPr>
          <a:xfrm flipV="1">
            <a:off x="21053319" y="5401189"/>
            <a:ext cx="1" cy="771153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8" name="лазерный барьер"/>
          <p:cNvSpPr txBox="1"/>
          <p:nvPr/>
        </p:nvSpPr>
        <p:spPr>
          <a:xfrm>
            <a:off x="19137810" y="3312843"/>
            <a:ext cx="341909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лазерный барьер</a:t>
            </a:r>
          </a:p>
        </p:txBody>
      </p:sp>
      <p:sp>
        <p:nvSpPr>
          <p:cNvPr id="249" name="световоды"/>
          <p:cNvSpPr txBox="1"/>
          <p:nvPr/>
        </p:nvSpPr>
        <p:spPr>
          <a:xfrm>
            <a:off x="21222773" y="4233159"/>
            <a:ext cx="218541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световоды</a:t>
            </a:r>
          </a:p>
        </p:txBody>
      </p:sp>
      <p:sp>
        <p:nvSpPr>
          <p:cNvPr id="250" name="Линия"/>
          <p:cNvSpPr/>
          <p:nvPr/>
        </p:nvSpPr>
        <p:spPr>
          <a:xfrm>
            <a:off x="19869036" y="3965353"/>
            <a:ext cx="440244" cy="13540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1" name="Линия"/>
          <p:cNvSpPr/>
          <p:nvPr/>
        </p:nvSpPr>
        <p:spPr>
          <a:xfrm flipH="1">
            <a:off x="21167042" y="4869446"/>
            <a:ext cx="1187342" cy="11873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2" name="Линия"/>
          <p:cNvSpPr/>
          <p:nvPr/>
        </p:nvSpPr>
        <p:spPr>
          <a:xfrm flipH="1">
            <a:off x="19831198" y="4914810"/>
            <a:ext cx="2436271" cy="193753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3" name="Экономика"/>
          <p:cNvSpPr txBox="1"/>
          <p:nvPr/>
        </p:nvSpPr>
        <p:spPr>
          <a:xfrm>
            <a:off x="1850842" y="11701404"/>
            <a:ext cx="225285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Экономика</a:t>
            </a:r>
          </a:p>
        </p:txBody>
      </p:sp>
      <p:sp>
        <p:nvSpPr>
          <p:cNvPr id="254" name="Технологичность и минимализм позволяет стартовать без краудфандинга, развернутого…"/>
          <p:cNvSpPr txBox="1"/>
          <p:nvPr/>
        </p:nvSpPr>
        <p:spPr>
          <a:xfrm>
            <a:off x="1915033" y="12273158"/>
            <a:ext cx="14054684" cy="90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600"/>
            </a:pPr>
            <a:r>
              <a:t>Технологичность и минимализм позволяет стартовать без краудфандинга, развернутого</a:t>
            </a:r>
          </a:p>
          <a:p>
            <a:pPr algn="l">
              <a:defRPr b="0" sz="2600"/>
            </a:pPr>
            <a:r>
              <a:t>конкурентами (при решении вопроса с патентом у конкурентов)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Масса"/>
          <p:cNvSpPr txBox="1"/>
          <p:nvPr/>
        </p:nvSpPr>
        <p:spPr>
          <a:xfrm>
            <a:off x="1747939" y="2722480"/>
            <a:ext cx="133464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Масса</a:t>
            </a:r>
          </a:p>
        </p:txBody>
      </p:sp>
      <p:sp>
        <p:nvSpPr>
          <p:cNvPr id="257" name="За счет того, что наша маска - гаджет, мы убрали батарейку, тяжелый пластик заменили тонкой алюминиевой фольгой,…"/>
          <p:cNvSpPr txBox="1"/>
          <p:nvPr/>
        </p:nvSpPr>
        <p:spPr>
          <a:xfrm>
            <a:off x="1695910" y="3620230"/>
            <a:ext cx="7923201" cy="253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2600"/>
            </a:pPr>
            <a:r>
              <a:t>За счет того, что наша маска - гаджет, мы убрали батарейку, тяжелый пластик заменили тонкой алюминиевой фольгой, </a:t>
            </a:r>
          </a:p>
          <a:p>
            <a:pPr algn="l">
              <a:defRPr b="0" sz="2600"/>
            </a:pPr>
            <a:r>
              <a:t>масса двух светодиодов 0,2г и почти воздушные тефлоновые провода - это должны оценить люди, проводящие в маске рабочую смену</a:t>
            </a:r>
          </a:p>
        </p:txBody>
      </p:sp>
      <p:sp>
        <p:nvSpPr>
          <p:cNvPr id="258" name="Конкурентные преимущества (продолжение)"/>
          <p:cNvSpPr txBox="1"/>
          <p:nvPr/>
        </p:nvSpPr>
        <p:spPr>
          <a:xfrm>
            <a:off x="4908246" y="397527"/>
            <a:ext cx="14083692" cy="84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solidFill>
                  <a:srgbClr val="A203F2"/>
                </a:solidFill>
              </a:defRPr>
            </a:lvl1pPr>
          </a:lstStyle>
          <a:p>
            <a:pPr/>
            <a:r>
              <a:t>Конкурентные преимущества (продолжение)</a:t>
            </a:r>
          </a:p>
        </p:txBody>
      </p:sp>
      <p:sp>
        <p:nvSpPr>
          <p:cNvPr id="259" name="Воздушный фильтр"/>
          <p:cNvSpPr txBox="1"/>
          <p:nvPr/>
        </p:nvSpPr>
        <p:spPr>
          <a:xfrm>
            <a:off x="1718260" y="6577775"/>
            <a:ext cx="384200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Воздушный фильтр</a:t>
            </a:r>
          </a:p>
        </p:txBody>
      </p:sp>
      <p:sp>
        <p:nvSpPr>
          <p:cNvPr id="260" name="В варианте конкурентов это некий заменяемый картридж, в нашем случае - обычная легкодоступная дешевая маска/марлевая повязка,…"/>
          <p:cNvSpPr txBox="1"/>
          <p:nvPr/>
        </p:nvSpPr>
        <p:spPr>
          <a:xfrm>
            <a:off x="1784667" y="7066449"/>
            <a:ext cx="22065997" cy="131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600"/>
            </a:pPr>
            <a:r>
              <a:t>В варианте конкурентов это некий заменяемый картридж, в нашем случае - обычная легкодоступная дешевая маска/марлевая повязка,</a:t>
            </a:r>
          </a:p>
          <a:p>
            <a:pPr algn="l">
              <a:defRPr b="0" sz="2600"/>
            </a:pPr>
            <a:r>
              <a:t>которая может быть изготовлена в домашних условиях. Данный фильтр предназначен для задержания капель, поскольку капля будет</a:t>
            </a:r>
          </a:p>
          <a:p>
            <a:pPr algn="l">
              <a:defRPr b="0" sz="2600"/>
            </a:pPr>
            <a:r>
              <a:t> охлаждать вирус и препятствовать денатурации. Этот момент решается при повышении энергии излучения, когда капля будет испаряться.</a:t>
            </a:r>
          </a:p>
        </p:txBody>
      </p:sp>
      <p:pic>
        <p:nvPicPr>
          <p:cNvPr id="26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4760" y="2024928"/>
            <a:ext cx="5814415" cy="3889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4790" y="2024928"/>
            <a:ext cx="4654420" cy="4877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29088" y="8906341"/>
            <a:ext cx="5814415" cy="3844838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Защита"/>
          <p:cNvSpPr txBox="1"/>
          <p:nvPr/>
        </p:nvSpPr>
        <p:spPr>
          <a:xfrm>
            <a:off x="1647355" y="9530265"/>
            <a:ext cx="153581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Защита</a:t>
            </a:r>
          </a:p>
        </p:txBody>
      </p:sp>
      <p:sp>
        <p:nvSpPr>
          <p:cNvPr id="265" name="Наша защита конструктивно проще и легче, при сохранении основной функции - защиты кожи"/>
          <p:cNvSpPr txBox="1"/>
          <p:nvPr/>
        </p:nvSpPr>
        <p:spPr>
          <a:xfrm>
            <a:off x="1784667" y="10309468"/>
            <a:ext cx="15003189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600"/>
            </a:lvl1pPr>
          </a:lstStyle>
          <a:p>
            <a:pPr/>
            <a:r>
              <a:t>Наша защита конструктивно проще и легче, при сохранении основной функции - защиты кожи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Конкурентные преимущества (продолжение)"/>
          <p:cNvSpPr txBox="1"/>
          <p:nvPr/>
        </p:nvSpPr>
        <p:spPr>
          <a:xfrm>
            <a:off x="4908246" y="397527"/>
            <a:ext cx="14083692" cy="84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solidFill>
                  <a:srgbClr val="A203F2"/>
                </a:solidFill>
              </a:defRPr>
            </a:lvl1pPr>
          </a:lstStyle>
          <a:p>
            <a:pPr/>
            <a:r>
              <a:t>Конкурентные преимущества (продолжение)</a:t>
            </a:r>
          </a:p>
        </p:txBody>
      </p:sp>
      <p:sp>
        <p:nvSpPr>
          <p:cNvPr id="268" name="Стоимость"/>
          <p:cNvSpPr txBox="1"/>
          <p:nvPr/>
        </p:nvSpPr>
        <p:spPr>
          <a:xfrm>
            <a:off x="1314379" y="1358992"/>
            <a:ext cx="218198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Стоимость</a:t>
            </a:r>
          </a:p>
        </p:txBody>
      </p:sp>
      <p:sp>
        <p:nvSpPr>
          <p:cNvPr id="269" name="Конкурентами приводится некорректная оценка стоимости Disposable Surgical Masks из расчета их периодической замены, однако, с размещением внутри УФ источника этот недостаток устраняется и цена значительно снижается"/>
          <p:cNvSpPr txBox="1"/>
          <p:nvPr/>
        </p:nvSpPr>
        <p:spPr>
          <a:xfrm>
            <a:off x="2077417" y="1877030"/>
            <a:ext cx="7541367" cy="3291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Конкурентами приводится некорректная оценка стоимости Disposable Surgical Masks из расчета их периодической замены, однако, с размещением внутри УФ источника этот недостаток устраняется и цена значительно снижается </a:t>
            </a:r>
          </a:p>
        </p:txBody>
      </p:sp>
      <p:pic>
        <p:nvPicPr>
          <p:cNvPr id="27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4366" y="1494050"/>
            <a:ext cx="13287882" cy="10493108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Удобство"/>
          <p:cNvSpPr txBox="1"/>
          <p:nvPr/>
        </p:nvSpPr>
        <p:spPr>
          <a:xfrm>
            <a:off x="1283548" y="5209950"/>
            <a:ext cx="192671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Удобство</a:t>
            </a:r>
          </a:p>
        </p:txBody>
      </p:sp>
      <p:sp>
        <p:nvSpPr>
          <p:cNvPr id="272" name="При возможности наш вариант можно снять с носа и дышать свежим воздухом, что невозможно сделать у конкурентов - надо снимать маску целиком"/>
          <p:cNvSpPr txBox="1"/>
          <p:nvPr/>
        </p:nvSpPr>
        <p:spPr>
          <a:xfrm>
            <a:off x="2077417" y="5802316"/>
            <a:ext cx="7541367" cy="237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При возможности наш вариант можно снять с носа и дышать свежим воздухом, что невозможно сделать у конкурентов - надо снимать маску целиком</a:t>
            </a:r>
          </a:p>
        </p:txBody>
      </p:sp>
      <p:sp>
        <p:nvSpPr>
          <p:cNvPr id="273" name="Эффективность"/>
          <p:cNvSpPr txBox="1"/>
          <p:nvPr/>
        </p:nvSpPr>
        <p:spPr>
          <a:xfrm>
            <a:off x="1391374" y="8220836"/>
            <a:ext cx="32038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Эффективность</a:t>
            </a:r>
          </a:p>
        </p:txBody>
      </p:sp>
      <p:sp>
        <p:nvSpPr>
          <p:cNvPr id="274" name="В случае с УФ источником эффективность решается интенсивностью излучения, а не моделью. Вопрос с плотным прилеганием решается индивидуальной подгонкой маски под особенности лица."/>
          <p:cNvSpPr txBox="1"/>
          <p:nvPr/>
        </p:nvSpPr>
        <p:spPr>
          <a:xfrm>
            <a:off x="2077417" y="8813202"/>
            <a:ext cx="7541367" cy="28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В случае с УФ источником эффективность решается интенсивностью излучения, а не моделью. Вопрос с плотным прилеганием решается индивидуальной подгонкой маски под особенности лица.</a:t>
            </a:r>
          </a:p>
        </p:txBody>
      </p:sp>
      <p:sp>
        <p:nvSpPr>
          <p:cNvPr id="275" name="Безопасность"/>
          <p:cNvSpPr txBox="1"/>
          <p:nvPr/>
        </p:nvSpPr>
        <p:spPr>
          <a:xfrm>
            <a:off x="1371566" y="11688922"/>
            <a:ext cx="277672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Безопасность</a:t>
            </a:r>
          </a:p>
        </p:txBody>
      </p:sp>
      <p:sp>
        <p:nvSpPr>
          <p:cNvPr id="276" name="У конкурентов много полостей с потенциальным скоплением бактерий - в нашем варианте УФ излучение везде, теневых зон нет"/>
          <p:cNvSpPr txBox="1"/>
          <p:nvPr/>
        </p:nvSpPr>
        <p:spPr>
          <a:xfrm>
            <a:off x="2077417" y="12281288"/>
            <a:ext cx="13287883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У конкурентов много полостей с потенциальным скоплением бактерий - в нашем варианте УФ излучение везде, теневых зон нет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Конкурентные преимущества (продолжение)"/>
          <p:cNvSpPr txBox="1"/>
          <p:nvPr/>
        </p:nvSpPr>
        <p:spPr>
          <a:xfrm>
            <a:off x="4908246" y="397527"/>
            <a:ext cx="14083692" cy="84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solidFill>
                  <a:srgbClr val="A203F2"/>
                </a:solidFill>
              </a:defRPr>
            </a:lvl1pPr>
          </a:lstStyle>
          <a:p>
            <a:pPr/>
            <a:r>
              <a:t>Конкурентные преимущества (продолжение)</a:t>
            </a:r>
          </a:p>
        </p:txBody>
      </p:sp>
      <p:sp>
        <p:nvSpPr>
          <p:cNvPr id="279" name="Безопасность"/>
          <p:cNvSpPr txBox="1"/>
          <p:nvPr/>
        </p:nvSpPr>
        <p:spPr>
          <a:xfrm>
            <a:off x="1648882" y="1646121"/>
            <a:ext cx="277672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Безопасность</a:t>
            </a:r>
          </a:p>
        </p:txBody>
      </p:sp>
      <p:sp>
        <p:nvSpPr>
          <p:cNvPr id="280" name="У конкурентов много полостей с потенциальным скоплением бактерий - в нашем варианте УФ излучение везде, теневых зон нет"/>
          <p:cNvSpPr txBox="1"/>
          <p:nvPr/>
        </p:nvSpPr>
        <p:spPr>
          <a:xfrm>
            <a:off x="2612241" y="2535611"/>
            <a:ext cx="20410510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У конкурентов много полостей с потенциальным скоплением бактерий - в нашем варианте УФ излучение везде, теневых зон нет</a:t>
            </a:r>
          </a:p>
        </p:txBody>
      </p:sp>
      <p:sp>
        <p:nvSpPr>
          <p:cNvPr id="281" name="Диагностика"/>
          <p:cNvSpPr txBox="1"/>
          <p:nvPr/>
        </p:nvSpPr>
        <p:spPr>
          <a:xfrm>
            <a:off x="1597607" y="3717263"/>
            <a:ext cx="256298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Диагностика</a:t>
            </a:r>
          </a:p>
        </p:txBody>
      </p:sp>
      <p:sp>
        <p:nvSpPr>
          <p:cNvPr id="282" name="Для того чтобы понять работает ли УФ дезинфекция - нужно проводить плановый осмотр, либо предпринимать конструктивные меры по сигнализации - мы видим на рисунках дип корпуса микросхем. В нашем случае контроль работоспособности осуществляется - визуально "/>
          <p:cNvSpPr txBox="1"/>
          <p:nvPr/>
        </p:nvSpPr>
        <p:spPr>
          <a:xfrm>
            <a:off x="2612241" y="4277731"/>
            <a:ext cx="20410508" cy="191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Для того чтобы понять работает ли УФ дезинфекция - нужно проводить плановый осмотр, либо предпринимать конструктивные меры по сигнализации - мы видим на рисунках дип корпуса микросхем. В нашем случае контроль работоспособности осуществляется - визуально - через марлю будет проходить небольшое отраженное и рассеянное УФ излучение.</a:t>
            </a:r>
          </a:p>
        </p:txBody>
      </p:sp>
      <p:sp>
        <p:nvSpPr>
          <p:cNvPr id="283" name="Экологичность"/>
          <p:cNvSpPr txBox="1"/>
          <p:nvPr/>
        </p:nvSpPr>
        <p:spPr>
          <a:xfrm>
            <a:off x="1534582" y="6285632"/>
            <a:ext cx="300532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Экологичность</a:t>
            </a:r>
          </a:p>
        </p:txBody>
      </p:sp>
      <p:sp>
        <p:nvSpPr>
          <p:cNvPr id="284" name="Наш вариант экологически безопасный, так как в случае марли состоит из разлагающихся природных компонентов, и переработки будут подвергаться только электронные компоненты."/>
          <p:cNvSpPr txBox="1"/>
          <p:nvPr/>
        </p:nvSpPr>
        <p:spPr>
          <a:xfrm>
            <a:off x="2612241" y="6934250"/>
            <a:ext cx="20410510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Наш вариант экологически безопасный, так как в случае марли состоит из разлагающихся природных компонентов, и переработки будут подвергаться только электронные компоненты.</a:t>
            </a:r>
          </a:p>
        </p:txBody>
      </p:sp>
      <p:sp>
        <p:nvSpPr>
          <p:cNvPr id="285" name="Ремонтопригодность"/>
          <p:cNvSpPr txBox="1"/>
          <p:nvPr/>
        </p:nvSpPr>
        <p:spPr>
          <a:xfrm>
            <a:off x="1617416" y="8116371"/>
            <a:ext cx="415518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Ремонтопригодность</a:t>
            </a:r>
          </a:p>
        </p:txBody>
      </p:sp>
      <p:sp>
        <p:nvSpPr>
          <p:cNvPr id="286" name="Из-за простоты конструкции наш вариант можно самостоятельно отремонтировать.…"/>
          <p:cNvSpPr txBox="1"/>
          <p:nvPr/>
        </p:nvSpPr>
        <p:spPr>
          <a:xfrm>
            <a:off x="2612241" y="8947309"/>
            <a:ext cx="20410510" cy="191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/>
            </a:pPr>
            <a:r>
              <a:t>Из-за простоты конструкции наш вариант можно самостоятельно отремонтировать.</a:t>
            </a:r>
          </a:p>
          <a:p>
            <a:pPr algn="l">
              <a:defRPr b="0"/>
            </a:pPr>
            <a:r>
              <a:t>Алюминиевый экран при отсутствии фольги, может быть заменен картоном либо другим плотным материалом.</a:t>
            </a:r>
          </a:p>
          <a:p>
            <a:pPr algn="l">
              <a:defRPr b="0"/>
            </a:pPr>
            <a:r>
              <a:t>Леска не является редким материалом в России, но впринципе, может быть заменена другими прозрачными синтетическими волокнами.</a:t>
            </a:r>
          </a:p>
        </p:txBody>
      </p:sp>
      <p:sp>
        <p:nvSpPr>
          <p:cNvPr id="287" name="Промышленное производство"/>
          <p:cNvSpPr txBox="1"/>
          <p:nvPr/>
        </p:nvSpPr>
        <p:spPr>
          <a:xfrm>
            <a:off x="1676841" y="11137531"/>
            <a:ext cx="588340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Промышленное производство</a:t>
            </a:r>
          </a:p>
        </p:txBody>
      </p:sp>
      <p:sp>
        <p:nvSpPr>
          <p:cNvPr id="288" name="Возможно внесение изменений в технологические процессы уже работающих производств, нет необходимости в запуске новой линии."/>
          <p:cNvSpPr txBox="1"/>
          <p:nvPr/>
        </p:nvSpPr>
        <p:spPr>
          <a:xfrm>
            <a:off x="2612241" y="11968469"/>
            <a:ext cx="20410510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Возможно внесение изменений в технологические процессы уже работающих производств, нет необходимости в запуске новой линии.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9807" y="937621"/>
            <a:ext cx="14994472" cy="11840758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~100%"/>
          <p:cNvSpPr txBox="1"/>
          <p:nvPr/>
        </p:nvSpPr>
        <p:spPr>
          <a:xfrm>
            <a:off x="9875739" y="7456345"/>
            <a:ext cx="3642107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>
                <a:solidFill>
                  <a:srgbClr val="EA0E00"/>
                </a:solidFill>
              </a:defRPr>
            </a:lvl1pPr>
          </a:lstStyle>
          <a:p>
            <a:pPr/>
            <a:r>
              <a:t>~100%</a:t>
            </a:r>
          </a:p>
        </p:txBody>
      </p:sp>
      <p:sp>
        <p:nvSpPr>
          <p:cNvPr id="292" name="~95%"/>
          <p:cNvSpPr txBox="1"/>
          <p:nvPr/>
        </p:nvSpPr>
        <p:spPr>
          <a:xfrm>
            <a:off x="10175840" y="10198038"/>
            <a:ext cx="304190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>
                <a:solidFill>
                  <a:srgbClr val="EA0E00"/>
                </a:solidFill>
              </a:defRPr>
            </a:lvl1pPr>
          </a:lstStyle>
          <a:p>
            <a:pPr/>
            <a:r>
              <a:t>~95%</a:t>
            </a:r>
          </a:p>
        </p:txBody>
      </p:sp>
      <p:sp>
        <p:nvSpPr>
          <p:cNvPr id="293" name="$14"/>
          <p:cNvSpPr txBox="1"/>
          <p:nvPr/>
        </p:nvSpPr>
        <p:spPr>
          <a:xfrm>
            <a:off x="10739339" y="5372967"/>
            <a:ext cx="1914907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>
                <a:solidFill>
                  <a:srgbClr val="EA0E00"/>
                </a:solidFill>
              </a:defRPr>
            </a:lvl1pPr>
          </a:lstStyle>
          <a:p>
            <a:pPr/>
            <a:r>
              <a:t>$14</a:t>
            </a:r>
          </a:p>
        </p:txBody>
      </p:sp>
      <p:sp>
        <p:nvSpPr>
          <p:cNvPr id="294" name="Сравнение с нашим вариантом апгрейда"/>
          <p:cNvSpPr txBox="1"/>
          <p:nvPr/>
        </p:nvSpPr>
        <p:spPr>
          <a:xfrm>
            <a:off x="7748108" y="140082"/>
            <a:ext cx="789736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203F2"/>
                </a:solidFill>
              </a:defRPr>
            </a:lvl1pPr>
          </a:lstStyle>
          <a:p>
            <a:pPr/>
            <a:r>
              <a:t>Сравнение с нашим вариантом апгрейда</a:t>
            </a:r>
          </a:p>
        </p:txBody>
      </p:sp>
      <p:sp>
        <p:nvSpPr>
          <p:cNvPr id="295" name="?"/>
          <p:cNvSpPr txBox="1"/>
          <p:nvPr/>
        </p:nvSpPr>
        <p:spPr>
          <a:xfrm>
            <a:off x="6554087" y="7246604"/>
            <a:ext cx="714503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500">
                <a:solidFill>
                  <a:srgbClr val="EA0E00"/>
                </a:solidFill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982" r="0" b="6982"/>
          <a:stretch>
            <a:fillRect/>
          </a:stretch>
        </p:blipFill>
        <p:spPr>
          <a:xfrm>
            <a:off x="3125968" y="673100"/>
            <a:ext cx="18135601" cy="8737600"/>
          </a:xfrm>
          <a:prstGeom prst="rect">
            <a:avLst/>
          </a:prstGeom>
        </p:spPr>
      </p:pic>
      <p:sp>
        <p:nvSpPr>
          <p:cNvPr id="298" name="Готовы к  сотрудничеству!"/>
          <p:cNvSpPr txBox="1"/>
          <p:nvPr>
            <p:ph type="title"/>
          </p:nvPr>
        </p:nvSpPr>
        <p:spPr>
          <a:xfrm>
            <a:off x="635000" y="10106548"/>
            <a:ext cx="23114000" cy="2006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BEA26"/>
                </a:solidFill>
              </a:defRPr>
            </a:lvl1pPr>
          </a:lstStyle>
          <a:p>
            <a:pPr/>
            <a:r>
              <a:t>Готовы к  сотрудничеству!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Вариант разрушения вируса"/>
          <p:cNvSpPr txBox="1"/>
          <p:nvPr/>
        </p:nvSpPr>
        <p:spPr>
          <a:xfrm>
            <a:off x="1762260" y="120785"/>
            <a:ext cx="20225615" cy="178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A203F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Вариант разрушения вируса</a:t>
            </a:r>
          </a:p>
        </p:txBody>
      </p:sp>
      <p:pic>
        <p:nvPicPr>
          <p:cNvPr id="12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135" y="2567543"/>
            <a:ext cx="11036842" cy="1735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7800" y="4673692"/>
            <a:ext cx="12364139" cy="496057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Альтернативные способы (по мере увеличения энергии и сокращении времени облучения):…"/>
          <p:cNvSpPr txBox="1"/>
          <p:nvPr/>
        </p:nvSpPr>
        <p:spPr>
          <a:xfrm>
            <a:off x="1614375" y="10604356"/>
            <a:ext cx="17558386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Альтернативные способы (по мере увеличения энергии и сокращении времени облучения):</a:t>
            </a:r>
          </a:p>
          <a:p>
            <a:pPr marL="396874" indent="-396874" algn="l">
              <a:buSzPct val="125000"/>
              <a:buChar char="-"/>
            </a:pPr>
            <a:r>
              <a:t>денатурация белков</a:t>
            </a:r>
          </a:p>
          <a:p>
            <a:pPr marL="396874" indent="-396874" algn="l">
              <a:buSzPct val="125000"/>
              <a:buChar char="-"/>
            </a:pPr>
            <a:r>
              <a:t>резонансное разрушение оболочки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Источник УФ-излучения…"/>
          <p:cNvSpPr txBox="1"/>
          <p:nvPr/>
        </p:nvSpPr>
        <p:spPr>
          <a:xfrm>
            <a:off x="4025515" y="209251"/>
            <a:ext cx="14815567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A203F2"/>
                </a:solidFill>
              </a:defRPr>
            </a:pPr>
            <a:r>
              <a:t>Источник УФ-излучения</a:t>
            </a:r>
          </a:p>
          <a:p>
            <a:pPr>
              <a:defRPr>
                <a:solidFill>
                  <a:srgbClr val="A203F2"/>
                </a:solidFill>
              </a:defRPr>
            </a:pPr>
            <a:r>
              <a:t> TO-3535BC-UVC265-30-6V-E, Светодиод УФ 265нМ 200мВт для стерилизации</a:t>
            </a:r>
          </a:p>
        </p:txBody>
      </p:sp>
      <p:pic>
        <p:nvPicPr>
          <p:cNvPr id="13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6599" y="2105228"/>
            <a:ext cx="8509001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927" y="3979119"/>
            <a:ext cx="8509001" cy="4427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5829" y="8616582"/>
            <a:ext cx="4765168" cy="3911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94483" y="3723030"/>
            <a:ext cx="6937795" cy="421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18835" y="8713222"/>
            <a:ext cx="6889091" cy="4175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191043" y="8724530"/>
            <a:ext cx="6889091" cy="4152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125683" y="3752188"/>
            <a:ext cx="6889091" cy="423291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Производство: Китай"/>
          <p:cNvSpPr txBox="1"/>
          <p:nvPr/>
        </p:nvSpPr>
        <p:spPr>
          <a:xfrm>
            <a:off x="1238017" y="12540069"/>
            <a:ext cx="420395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Производство: Китай</a:t>
            </a:r>
          </a:p>
        </p:txBody>
      </p:sp>
      <p:pic>
        <p:nvPicPr>
          <p:cNvPr id="141" name="Изображение" descr="Изображение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908753" y="12185294"/>
            <a:ext cx="35433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Электрическая схема"/>
          <p:cNvSpPr txBox="1"/>
          <p:nvPr/>
        </p:nvSpPr>
        <p:spPr>
          <a:xfrm>
            <a:off x="3420056" y="393755"/>
            <a:ext cx="427520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203F2"/>
                </a:solidFill>
              </a:defRPr>
            </a:lvl1pPr>
          </a:lstStyle>
          <a:p>
            <a:pPr/>
            <a:r>
              <a:t>Электрическая схема</a:t>
            </a:r>
          </a:p>
        </p:txBody>
      </p:sp>
      <p:sp>
        <p:nvSpPr>
          <p:cNvPr id="144" name="Линия"/>
          <p:cNvSpPr/>
          <p:nvPr/>
        </p:nvSpPr>
        <p:spPr>
          <a:xfrm>
            <a:off x="4006568" y="2989552"/>
            <a:ext cx="30979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" name="Треугольник"/>
          <p:cNvSpPr/>
          <p:nvPr/>
        </p:nvSpPr>
        <p:spPr>
          <a:xfrm rot="2700000">
            <a:off x="4874739" y="235455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" name="Линия"/>
          <p:cNvSpPr/>
          <p:nvPr/>
        </p:nvSpPr>
        <p:spPr>
          <a:xfrm>
            <a:off x="4006568" y="5037600"/>
            <a:ext cx="30979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7" name="Треугольник"/>
          <p:cNvSpPr/>
          <p:nvPr/>
        </p:nvSpPr>
        <p:spPr>
          <a:xfrm rot="13500000">
            <a:off x="4874740" y="440260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" name="Линия"/>
          <p:cNvSpPr/>
          <p:nvPr/>
        </p:nvSpPr>
        <p:spPr>
          <a:xfrm flipV="1">
            <a:off x="4604096" y="2104547"/>
            <a:ext cx="1" cy="177001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" name="Линия"/>
          <p:cNvSpPr/>
          <p:nvPr/>
        </p:nvSpPr>
        <p:spPr>
          <a:xfrm flipV="1">
            <a:off x="6398740" y="4361442"/>
            <a:ext cx="1" cy="13523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0" name="Линия"/>
          <p:cNvSpPr/>
          <p:nvPr/>
        </p:nvSpPr>
        <p:spPr>
          <a:xfrm flipH="1" flipV="1">
            <a:off x="6191626" y="4148555"/>
            <a:ext cx="208148" cy="2081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1" name="Линия"/>
          <p:cNvSpPr/>
          <p:nvPr/>
        </p:nvSpPr>
        <p:spPr>
          <a:xfrm flipH="1" flipV="1">
            <a:off x="6410142" y="5718498"/>
            <a:ext cx="208148" cy="2081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2" name="Линия"/>
          <p:cNvSpPr/>
          <p:nvPr/>
        </p:nvSpPr>
        <p:spPr>
          <a:xfrm flipV="1">
            <a:off x="4022544" y="2999656"/>
            <a:ext cx="1" cy="20278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" name="Линия"/>
          <p:cNvSpPr/>
          <p:nvPr/>
        </p:nvSpPr>
        <p:spPr>
          <a:xfrm flipV="1">
            <a:off x="7092769" y="2999656"/>
            <a:ext cx="1" cy="20278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4" name="Линия"/>
          <p:cNvSpPr/>
          <p:nvPr/>
        </p:nvSpPr>
        <p:spPr>
          <a:xfrm>
            <a:off x="2765930" y="4152275"/>
            <a:ext cx="127122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5" name="Линия"/>
          <p:cNvSpPr/>
          <p:nvPr/>
        </p:nvSpPr>
        <p:spPr>
          <a:xfrm>
            <a:off x="7101757" y="4152275"/>
            <a:ext cx="12712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6" name="Прямоугольник"/>
          <p:cNvSpPr/>
          <p:nvPr/>
        </p:nvSpPr>
        <p:spPr>
          <a:xfrm>
            <a:off x="3341137" y="1840518"/>
            <a:ext cx="4428854" cy="462351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Линия"/>
          <p:cNvSpPr/>
          <p:nvPr/>
        </p:nvSpPr>
        <p:spPr>
          <a:xfrm>
            <a:off x="3992678" y="8029926"/>
            <a:ext cx="30979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8" name="Треугольник"/>
          <p:cNvSpPr/>
          <p:nvPr/>
        </p:nvSpPr>
        <p:spPr>
          <a:xfrm rot="2700000">
            <a:off x="4860849" y="739492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9" name="Линия"/>
          <p:cNvSpPr/>
          <p:nvPr/>
        </p:nvSpPr>
        <p:spPr>
          <a:xfrm>
            <a:off x="3992678" y="10077975"/>
            <a:ext cx="30979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0" name="Треугольник"/>
          <p:cNvSpPr/>
          <p:nvPr/>
        </p:nvSpPr>
        <p:spPr>
          <a:xfrm rot="13500000">
            <a:off x="4860849" y="944297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" name="Линия"/>
          <p:cNvSpPr/>
          <p:nvPr/>
        </p:nvSpPr>
        <p:spPr>
          <a:xfrm flipV="1">
            <a:off x="6398740" y="9192970"/>
            <a:ext cx="1" cy="177001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2" name="Линия"/>
          <p:cNvSpPr/>
          <p:nvPr/>
        </p:nvSpPr>
        <p:spPr>
          <a:xfrm flipV="1">
            <a:off x="4606218" y="7353768"/>
            <a:ext cx="1" cy="13523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Линия"/>
          <p:cNvSpPr/>
          <p:nvPr/>
        </p:nvSpPr>
        <p:spPr>
          <a:xfrm flipH="1" flipV="1">
            <a:off x="4602498" y="8710825"/>
            <a:ext cx="208148" cy="2081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4" name="Линия"/>
          <p:cNvSpPr/>
          <p:nvPr/>
        </p:nvSpPr>
        <p:spPr>
          <a:xfrm flipH="1" flipV="1">
            <a:off x="4401599" y="7140881"/>
            <a:ext cx="208148" cy="2081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" name="Линия"/>
          <p:cNvSpPr/>
          <p:nvPr/>
        </p:nvSpPr>
        <p:spPr>
          <a:xfrm flipV="1">
            <a:off x="4008653" y="8040031"/>
            <a:ext cx="1" cy="202784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6" name="Линия"/>
          <p:cNvSpPr/>
          <p:nvPr/>
        </p:nvSpPr>
        <p:spPr>
          <a:xfrm flipV="1">
            <a:off x="7078878" y="8040031"/>
            <a:ext cx="1" cy="202784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Линия"/>
          <p:cNvSpPr/>
          <p:nvPr/>
        </p:nvSpPr>
        <p:spPr>
          <a:xfrm>
            <a:off x="2779820" y="9192649"/>
            <a:ext cx="12434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8" name="Линия"/>
          <p:cNvSpPr/>
          <p:nvPr/>
        </p:nvSpPr>
        <p:spPr>
          <a:xfrm>
            <a:off x="7087867" y="9192649"/>
            <a:ext cx="127122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" name="Прямоугольник"/>
          <p:cNvSpPr/>
          <p:nvPr/>
        </p:nvSpPr>
        <p:spPr>
          <a:xfrm>
            <a:off x="3343230" y="6880892"/>
            <a:ext cx="4428854" cy="46235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" name="Линия"/>
          <p:cNvSpPr/>
          <p:nvPr/>
        </p:nvSpPr>
        <p:spPr>
          <a:xfrm flipV="1">
            <a:off x="2773174" y="4144030"/>
            <a:ext cx="1" cy="50434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1" name="Кружок"/>
          <p:cNvSpPr/>
          <p:nvPr/>
        </p:nvSpPr>
        <p:spPr>
          <a:xfrm>
            <a:off x="8348272" y="9110070"/>
            <a:ext cx="169100" cy="16515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Кружок"/>
          <p:cNvSpPr/>
          <p:nvPr/>
        </p:nvSpPr>
        <p:spPr>
          <a:xfrm>
            <a:off x="8360972" y="4069696"/>
            <a:ext cx="169100" cy="165158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Vcc=+5V"/>
          <p:cNvSpPr txBox="1"/>
          <p:nvPr/>
        </p:nvSpPr>
        <p:spPr>
          <a:xfrm>
            <a:off x="8762236" y="3872050"/>
            <a:ext cx="170078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Vcc=+5V</a:t>
            </a:r>
          </a:p>
        </p:txBody>
      </p:sp>
      <p:sp>
        <p:nvSpPr>
          <p:cNvPr id="174" name="GND"/>
          <p:cNvSpPr txBox="1"/>
          <p:nvPr/>
        </p:nvSpPr>
        <p:spPr>
          <a:xfrm>
            <a:off x="8776126" y="8912425"/>
            <a:ext cx="9681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GND</a:t>
            </a:r>
          </a:p>
        </p:txBody>
      </p:sp>
      <p:sp>
        <p:nvSpPr>
          <p:cNvPr id="175" name="Источник  питания"/>
          <p:cNvSpPr txBox="1"/>
          <p:nvPr/>
        </p:nvSpPr>
        <p:spPr>
          <a:xfrm>
            <a:off x="15199217" y="2418411"/>
            <a:ext cx="368008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203F2"/>
                </a:solidFill>
              </a:defRPr>
            </a:lvl1pPr>
          </a:lstStyle>
          <a:p>
            <a:pPr/>
            <a:r>
              <a:t>Источник  питания</a:t>
            </a:r>
          </a:p>
        </p:txBody>
      </p:sp>
      <p:graphicFrame>
        <p:nvGraphicFramePr>
          <p:cNvPr id="176" name="Таблица"/>
          <p:cNvGraphicFramePr/>
          <p:nvPr/>
        </p:nvGraphicFramePr>
        <p:xfrm>
          <a:off x="12845953" y="4027442"/>
          <a:ext cx="9712754" cy="216867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856376"/>
                <a:gridCol w="4856376"/>
              </a:tblGrid>
              <a:tr h="722892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Время работы, ч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289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PowerBank 3000mAh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37,5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289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Телефон 3000mAh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~12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77" name="Интерфейс"/>
          <p:cNvSpPr txBox="1"/>
          <p:nvPr/>
        </p:nvSpPr>
        <p:spPr>
          <a:xfrm>
            <a:off x="15909782" y="6980681"/>
            <a:ext cx="225895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203F2"/>
                </a:solidFill>
              </a:defRPr>
            </a:lvl1pPr>
          </a:lstStyle>
          <a:p>
            <a:pPr/>
            <a:r>
              <a:t>Интерфейс</a:t>
            </a:r>
          </a:p>
        </p:txBody>
      </p:sp>
      <p:graphicFrame>
        <p:nvGraphicFramePr>
          <p:cNvPr id="178" name="Таблица"/>
          <p:cNvGraphicFramePr/>
          <p:nvPr/>
        </p:nvGraphicFramePr>
        <p:xfrm>
          <a:off x="12845953" y="8325691"/>
          <a:ext cx="9712754" cy="216867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856376"/>
                <a:gridCol w="4856376"/>
              </a:tblGrid>
              <a:tr h="72289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интерфейс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поддерживается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289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USB-2.0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Да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289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USB-3.0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Да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619" y="3614130"/>
            <a:ext cx="10807701" cy="523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Срок службы - ограничивается временем жизни светодиода"/>
          <p:cNvSpPr txBox="1"/>
          <p:nvPr/>
        </p:nvSpPr>
        <p:spPr>
          <a:xfrm>
            <a:off x="472029" y="357016"/>
            <a:ext cx="22315475" cy="2661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A203F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Срок службы - ограничивается временем жизни светодиода</a:t>
            </a:r>
          </a:p>
        </p:txBody>
      </p:sp>
      <p:sp>
        <p:nvSpPr>
          <p:cNvPr id="182" name="10 000 часов"/>
          <p:cNvSpPr txBox="1"/>
          <p:nvPr/>
        </p:nvSpPr>
        <p:spPr>
          <a:xfrm>
            <a:off x="12661063" y="5448866"/>
            <a:ext cx="9956801" cy="198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>
                <a:solidFill>
                  <a:srgbClr val="ABEA26"/>
                </a:solidFill>
              </a:defRPr>
            </a:lvl1pPr>
          </a:lstStyle>
          <a:p>
            <a:pPr/>
            <a:r>
              <a:t>10 000 часов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6126" y="2983014"/>
            <a:ext cx="6426201" cy="965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93973" y="6512276"/>
            <a:ext cx="7086601" cy="430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Изображение" descr="Изображение"/>
          <p:cNvPicPr>
            <a:picLocks noChangeAspect="1"/>
          </p:cNvPicPr>
          <p:nvPr/>
        </p:nvPicPr>
        <p:blipFill>
          <a:blip r:embed="rId3">
            <a:alphaModFix amt="49700"/>
            <a:extLst/>
          </a:blip>
          <a:stretch>
            <a:fillRect/>
          </a:stretch>
        </p:blipFill>
        <p:spPr>
          <a:xfrm rot="8160000">
            <a:off x="1344912" y="3887477"/>
            <a:ext cx="7086601" cy="430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Изображение" descr="Изображение"/>
          <p:cNvPicPr>
            <a:picLocks noChangeAspect="1"/>
          </p:cNvPicPr>
          <p:nvPr/>
        </p:nvPicPr>
        <p:blipFill>
          <a:blip r:embed="rId3">
            <a:alphaModFix amt="49523"/>
            <a:extLst/>
          </a:blip>
          <a:srcRect l="0" t="0" r="0" b="0"/>
          <a:stretch>
            <a:fillRect/>
          </a:stretch>
        </p:blipFill>
        <p:spPr>
          <a:xfrm rot="13320000">
            <a:off x="3564143" y="4277076"/>
            <a:ext cx="7086601" cy="430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Диаграмма направленности одного светодиода"/>
          <p:cNvSpPr txBox="1"/>
          <p:nvPr/>
        </p:nvSpPr>
        <p:spPr>
          <a:xfrm>
            <a:off x="12278355" y="5893045"/>
            <a:ext cx="926134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Диаграмма направленности одного светодиода</a:t>
            </a:r>
          </a:p>
        </p:txBody>
      </p:sp>
      <p:sp>
        <p:nvSpPr>
          <p:cNvPr id="189" name="- спереди, симметрично, под углом не более 140° друг к другу"/>
          <p:cNvSpPr txBox="1"/>
          <p:nvPr/>
        </p:nvSpPr>
        <p:spPr>
          <a:xfrm>
            <a:off x="8658912" y="3339955"/>
            <a:ext cx="1204760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 - спереди, симметрично, под углом не более 140° друг к другу</a:t>
            </a:r>
          </a:p>
        </p:txBody>
      </p:sp>
      <p:sp>
        <p:nvSpPr>
          <p:cNvPr id="190" name="Оптимальное размещение"/>
          <p:cNvSpPr txBox="1"/>
          <p:nvPr/>
        </p:nvSpPr>
        <p:spPr>
          <a:xfrm>
            <a:off x="2525062" y="-116915"/>
            <a:ext cx="18818861" cy="178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A203F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Оптимальное размещение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Конструктивные особенности"/>
          <p:cNvSpPr txBox="1"/>
          <p:nvPr/>
        </p:nvSpPr>
        <p:spPr>
          <a:xfrm>
            <a:off x="982232" y="-97106"/>
            <a:ext cx="21191424" cy="178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A203F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Конструктивные особенности</a:t>
            </a:r>
          </a:p>
        </p:txBody>
      </p:sp>
      <p:sp>
        <p:nvSpPr>
          <p:cNvPr id="193" name="Необходимо отодвинуть от лица источники УФ…"/>
          <p:cNvSpPr txBox="1"/>
          <p:nvPr/>
        </p:nvSpPr>
        <p:spPr>
          <a:xfrm>
            <a:off x="1024860" y="2545133"/>
            <a:ext cx="20432396" cy="197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5625" indent="-555625" algn="l">
              <a:buSzPct val="100000"/>
              <a:buAutoNum type="arabicPeriod" startAt="1"/>
            </a:pPr>
            <a:r>
              <a:t>Необходимо отодвинуть от лица источники УФ</a:t>
            </a:r>
          </a:p>
          <a:p>
            <a:pPr marL="555625" indent="-555625" algn="l">
              <a:buSzPct val="100000"/>
              <a:buAutoNum type="arabicPeriod" startAt="1"/>
            </a:pPr>
            <a:r>
              <a:t>Источники должны  перекрывать друг друга, чтобы не было слепых зон</a:t>
            </a:r>
          </a:p>
          <a:p>
            <a:pPr marL="555625" indent="-555625" algn="l">
              <a:buSzPct val="100000"/>
              <a:buAutoNum type="arabicPeriod" startAt="1"/>
            </a:pPr>
            <a:r>
              <a:t>Необходимо затормозить поток воздуха, чтобы вирус получил необходимую энергию для денатурации</a:t>
            </a:r>
          </a:p>
          <a:p>
            <a:pPr marL="555625" indent="-555625" algn="l">
              <a:buSzPct val="100000"/>
              <a:buAutoNum type="arabicPeriod" startAt="1"/>
            </a:pPr>
            <a:r>
              <a:t>Лабиринт воздуховода должен создавать зоны торбулентности и не создавать теней</a:t>
            </a:r>
          </a:p>
        </p:txBody>
      </p:sp>
      <p:pic>
        <p:nvPicPr>
          <p:cNvPr id="19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503" y="6120363"/>
            <a:ext cx="5867401" cy="643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Оптимальный материал - искусственная прозрачная синтетическая нить…"/>
          <p:cNvSpPr txBox="1"/>
          <p:nvPr/>
        </p:nvSpPr>
        <p:spPr>
          <a:xfrm>
            <a:off x="7790003" y="8824639"/>
            <a:ext cx="1407299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Оптимальный материал - искусственная прозрачная синтетическая нить</a:t>
            </a:r>
          </a:p>
          <a:p>
            <a:pPr algn="l"/>
            <a:r>
              <a:t>Геометрия - глобула - хаотично спутанный пучок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Защита кожи"/>
          <p:cNvSpPr txBox="1"/>
          <p:nvPr/>
        </p:nvSpPr>
        <p:spPr>
          <a:xfrm>
            <a:off x="7456576" y="-57490"/>
            <a:ext cx="9470848" cy="178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A203F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Защита кожи</a:t>
            </a:r>
          </a:p>
        </p:txBody>
      </p:sp>
      <p:pic>
        <p:nvPicPr>
          <p:cNvPr id="19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604" y="3494109"/>
            <a:ext cx="12598401" cy="581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26104" y="8507782"/>
            <a:ext cx="5689601" cy="426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Защитный слой - перфорированная фольга, пропускает воздух, но не УФ…"/>
          <p:cNvSpPr txBox="1"/>
          <p:nvPr/>
        </p:nvSpPr>
        <p:spPr>
          <a:xfrm>
            <a:off x="857657" y="10938348"/>
            <a:ext cx="1481975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Защитный слой - перфорированная фольга, пропускает воздух, но не УФ</a:t>
            </a:r>
          </a:p>
          <a:p>
            <a:pPr algn="l"/>
            <a:r>
              <a:t>толщина алюминия может варьироваться в зависимости от энергии квантов</a:t>
            </a:r>
          </a:p>
        </p:txBody>
      </p:sp>
      <p:pic>
        <p:nvPicPr>
          <p:cNvPr id="201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388" y="1014653"/>
            <a:ext cx="4533901" cy="166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9808" y="3351087"/>
            <a:ext cx="3441701" cy="360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Технология апгрейда"/>
          <p:cNvSpPr txBox="1"/>
          <p:nvPr/>
        </p:nvSpPr>
        <p:spPr>
          <a:xfrm>
            <a:off x="4736210" y="299059"/>
            <a:ext cx="15188896" cy="178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A203F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Технология апгрейда</a:t>
            </a:r>
          </a:p>
        </p:txBody>
      </p:sp>
      <p:sp>
        <p:nvSpPr>
          <p:cNvPr id="205" name="распарываем нижний шов маски…"/>
          <p:cNvSpPr txBox="1"/>
          <p:nvPr/>
        </p:nvSpPr>
        <p:spPr>
          <a:xfrm>
            <a:off x="1483867" y="7691878"/>
            <a:ext cx="14036549" cy="3379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5625" indent="-555625" algn="l">
              <a:buSzPct val="100000"/>
              <a:buAutoNum type="arabicPeriod" startAt="1"/>
            </a:pPr>
            <a:r>
              <a:t>распарываем нижний шов маски</a:t>
            </a:r>
          </a:p>
          <a:p>
            <a:pPr marL="555625" indent="-555625" algn="l">
              <a:buSzPct val="100000"/>
              <a:buAutoNum type="arabicPeriod" startAt="1"/>
            </a:pPr>
            <a:r>
              <a:t>внутри на внешней стенке крепим симметрично центра 2 светодиода,</a:t>
            </a:r>
          </a:p>
          <a:p>
            <a:pPr marL="555625" indent="-555625" algn="l">
              <a:buSzPct val="100000"/>
              <a:buAutoNum type="arabicPeriod" startAt="1"/>
            </a:pPr>
            <a:r>
              <a:t>два провода от светодиодов проводим до нижнего шва</a:t>
            </a:r>
          </a:p>
          <a:p>
            <a:pPr marL="555625" indent="-555625" algn="l">
              <a:buSzPct val="100000"/>
              <a:buAutoNum type="arabicPeriod" startAt="1"/>
            </a:pPr>
            <a:r>
              <a:t>поверх укладываем комок спутанной лески толщиной 3-5 см, </a:t>
            </a:r>
          </a:p>
          <a:p>
            <a:pPr marL="555625" indent="-555625" algn="l">
              <a:buSzPct val="100000"/>
              <a:buAutoNum type="arabicPeriod" startAt="1"/>
            </a:pPr>
            <a:r>
              <a:t>затем слой перфорированной фольги </a:t>
            </a:r>
          </a:p>
          <a:p>
            <a:pPr marL="555625" indent="-555625" algn="l">
              <a:buSzPct val="100000"/>
              <a:buAutoNum type="arabicPeriod" startAt="1"/>
            </a:pPr>
            <a:r>
              <a:t>зашиваем нижний шов пропуская внутрь двойного шва провода</a:t>
            </a:r>
          </a:p>
          <a:p>
            <a:pPr marL="555625" indent="-555625" algn="l">
              <a:buSzPct val="100000"/>
              <a:buAutoNum type="arabicPeriod" startAt="1"/>
            </a:pPr>
            <a:r>
              <a:t>конец проводов запаиваем на usb штекер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